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21.png" ContentType="image/png"/>
  <Override PartName="/ppt/media/image19.png" ContentType="image/png"/>
  <Override PartName="/ppt/media/image16.jpeg" ContentType="image/jpeg"/>
  <Override PartName="/ppt/media/image15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5.png" ContentType="image/png"/>
  <Override PartName="/ppt/media/image8.jpeg" ContentType="image/jpeg"/>
  <Override PartName="/ppt/media/image10.jpeg" ContentType="image/jpeg"/>
  <Override PartName="/ppt/media/image20.png" ContentType="image/png"/>
  <Override PartName="/ppt/media/image18.png" ContentType="image/png"/>
  <Override PartName="/ppt/media/image7.jpeg" ContentType="image/jpeg"/>
  <Override PartName="/ppt/media/image6.jpeg" ContentType="image/jpeg"/>
  <Override PartName="/ppt/media/image14.jpeg" ContentType="image/jpeg"/>
  <Override PartName="/ppt/media/image22.jpeg" ContentType="image/jpeg"/>
  <Override PartName="/ppt/media/image4.png" ContentType="image/png"/>
  <Override PartName="/ppt/media/image3.png" ContentType="image/png"/>
  <Override PartName="/ppt/media/image13.jpeg" ContentType="image/jpeg"/>
  <Override PartName="/ppt/media/image2.png" ContentType="image/png"/>
  <Override PartName="/ppt/media/image17.wmf" ContentType="image/x-wmf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8880" cy="5805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8880" cy="5805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28600" y="228600"/>
            <a:ext cx="8695080" cy="2468160"/>
          </a:xfrm>
          <a:prstGeom prst="roundRect">
            <a:avLst>
              <a:gd name="adj" fmla="val 1329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6047280" y="1824480"/>
            <a:ext cx="2875680" cy="713160"/>
          </a:xfrm>
          <a:custGeom>
            <a:avLst/>
            <a:gdLst/>
            <a:ahLst/>
            <a:rect l="0" t="0" r="r" b="b"/>
            <a:pathLst>
              <a:path w="2707" h="641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2619360" y="1696320"/>
            <a:ext cx="5543640" cy="849240"/>
          </a:xfrm>
          <a:custGeom>
            <a:avLst/>
            <a:gdLst/>
            <a:ahLst/>
            <a:rect l="0" t="0" r="r" b="b"/>
            <a:pathLst>
              <a:path w="5217" h="763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2828880" y="1708560"/>
            <a:ext cx="5467320" cy="773640"/>
          </a:xfrm>
          <a:custGeom>
            <a:avLst/>
            <a:gdLst/>
            <a:ahLst/>
            <a:rect l="0" t="0" r="r" b="b"/>
            <a:pathLst>
              <a:path w="5145" h="695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5609520" y="1694880"/>
            <a:ext cx="3307320" cy="650880"/>
          </a:xfrm>
          <a:custGeom>
            <a:avLst/>
            <a:gdLst/>
            <a:ahLst/>
            <a:rect l="0" t="0" r="r" b="b"/>
            <a:pathLst>
              <a:path w="3113" h="585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11680" y="1679400"/>
            <a:ext cx="8722800" cy="1329120"/>
          </a:xfrm>
          <a:custGeom>
            <a:avLst/>
            <a:gdLst/>
            <a:ahLst/>
            <a:rect l="0" t="0" r="r" b="b"/>
            <a:pathLst>
              <a:path w="8197" h="1193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228600" y="228600"/>
            <a:ext cx="8695080" cy="4735800"/>
          </a:xfrm>
          <a:prstGeom prst="roundRect">
            <a:avLst>
              <a:gd name="adj" fmla="val 1319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6047280" y="4203720"/>
            <a:ext cx="2875680" cy="713160"/>
          </a:xfrm>
          <a:custGeom>
            <a:avLst/>
            <a:gdLst/>
            <a:ahLst/>
            <a:rect l="0" t="0" r="r" b="b"/>
            <a:pathLst>
              <a:path w="2707" h="641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2619360" y="4075200"/>
            <a:ext cx="5543640" cy="849240"/>
          </a:xfrm>
          <a:custGeom>
            <a:avLst/>
            <a:gdLst/>
            <a:ahLst/>
            <a:rect l="0" t="0" r="r" b="b"/>
            <a:pathLst>
              <a:path w="5217" h="763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2828880" y="4087440"/>
            <a:ext cx="5467320" cy="773640"/>
          </a:xfrm>
          <a:custGeom>
            <a:avLst/>
            <a:gdLst/>
            <a:ahLst/>
            <a:rect l="0" t="0" r="r" b="b"/>
            <a:pathLst>
              <a:path w="5145" h="695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5609520" y="4074120"/>
            <a:ext cx="3307320" cy="650880"/>
          </a:xfrm>
          <a:custGeom>
            <a:avLst/>
            <a:gdLst/>
            <a:ahLst/>
            <a:rect l="0" t="0" r="r" b="b"/>
            <a:pathLst>
              <a:path w="3113" h="585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211680" y="4058640"/>
            <a:ext cx="8722800" cy="1329120"/>
          </a:xfrm>
          <a:custGeom>
            <a:avLst/>
            <a:gdLst/>
            <a:ahLst/>
            <a:rect l="0" t="0" r="r" b="b"/>
            <a:pathLst>
              <a:path w="8197" h="1193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28600" y="228600"/>
            <a:ext cx="8695080" cy="2468160"/>
          </a:xfrm>
          <a:prstGeom prst="roundRect">
            <a:avLst>
              <a:gd name="adj" fmla="val 1329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047280" y="1824480"/>
            <a:ext cx="2875680" cy="713160"/>
          </a:xfrm>
          <a:custGeom>
            <a:avLst/>
            <a:gdLst/>
            <a:ahLst/>
            <a:rect l="0" t="0" r="r" b="b"/>
            <a:pathLst>
              <a:path w="2707" h="641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2619360" y="1696320"/>
            <a:ext cx="5543640" cy="849240"/>
          </a:xfrm>
          <a:custGeom>
            <a:avLst/>
            <a:gdLst/>
            <a:ahLst/>
            <a:rect l="0" t="0" r="r" b="b"/>
            <a:pathLst>
              <a:path w="5217" h="763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4"/>
          <p:cNvSpPr/>
          <p:nvPr/>
        </p:nvSpPr>
        <p:spPr>
          <a:xfrm>
            <a:off x="2828880" y="1708560"/>
            <a:ext cx="5467320" cy="773640"/>
          </a:xfrm>
          <a:custGeom>
            <a:avLst/>
            <a:gdLst/>
            <a:ahLst/>
            <a:rect l="0" t="0" r="r" b="b"/>
            <a:pathLst>
              <a:path w="5145" h="695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"/>
          <p:cNvSpPr/>
          <p:nvPr/>
        </p:nvSpPr>
        <p:spPr>
          <a:xfrm>
            <a:off x="5609520" y="1694880"/>
            <a:ext cx="3307320" cy="650880"/>
          </a:xfrm>
          <a:custGeom>
            <a:avLst/>
            <a:gdLst/>
            <a:ahLst/>
            <a:rect l="0" t="0" r="r" b="b"/>
            <a:pathLst>
              <a:path w="3113" h="585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6"/>
          <p:cNvSpPr/>
          <p:nvPr/>
        </p:nvSpPr>
        <p:spPr>
          <a:xfrm>
            <a:off x="211680" y="1679400"/>
            <a:ext cx="8722800" cy="1329120"/>
          </a:xfrm>
          <a:custGeom>
            <a:avLst/>
            <a:gdLst/>
            <a:ahLst/>
            <a:rect l="0" t="0" r="r" b="b"/>
            <a:pathLst>
              <a:path w="8197" h="1193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wmf"/><Relationship Id="rId4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90120" y="332640"/>
            <a:ext cx="7771680" cy="10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1400" strike="noStrike">
                <a:solidFill>
                  <a:srgbClr val="000000"/>
                </a:solidFill>
                <a:latin typeface="Times New Roman"/>
                <a:ea typeface="Calibri"/>
              </a:rPr>
              <a:t>Муниципальное бюджетное дошкольное образовательное учреждение  </a:t>
            </a:r>
            <a:endParaRPr/>
          </a:p>
          <a:p>
            <a:r>
              <a:rPr lang="ru-RU" sz="1400" strike="noStrike">
                <a:solidFill>
                  <a:srgbClr val="000000"/>
                </a:solidFill>
                <a:latin typeface="Times New Roman"/>
                <a:ea typeface="Calibri"/>
              </a:rPr>
              <a:t>Курагинский детский сад №1 "Красная шапочка" </a:t>
            </a:r>
            <a:endParaRPr/>
          </a:p>
          <a:p>
            <a:r>
              <a:rPr lang="ru-RU" sz="1400" strike="noStrike">
                <a:solidFill>
                  <a:srgbClr val="000000"/>
                </a:solidFill>
                <a:latin typeface="Times New Roman"/>
                <a:ea typeface="Calibri"/>
              </a:rPr>
              <a:t>комбинированного вида.</a:t>
            </a:r>
            <a:endParaRPr/>
          </a:p>
          <a:p>
            <a:pPr algn="ctr">
              <a:lnSpc>
                <a:spcPct val="115000"/>
              </a:lnSpc>
            </a:pPr>
            <a:endParaRPr/>
          </a:p>
        </p:txBody>
      </p:sp>
      <p:sp>
        <p:nvSpPr>
          <p:cNvPr id="91" name="CustomShape 2"/>
          <p:cNvSpPr/>
          <p:nvPr/>
        </p:nvSpPr>
        <p:spPr>
          <a:xfrm>
            <a:off x="4714920" y="4725000"/>
            <a:ext cx="4285440" cy="12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7030a0"/>
                </a:solidFill>
                <a:latin typeface="Times New Roman"/>
              </a:rPr>
              <a:t>Подготовила презентацию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7030a0"/>
                </a:solidFill>
                <a:latin typeface="Times New Roman"/>
              </a:rPr>
              <a:t>Воспитатель подготовительной группы компенсирующей направленности для детей с ТНР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7030a0"/>
                </a:solidFill>
                <a:latin typeface="Times New Roman"/>
              </a:rPr>
              <a:t> </a:t>
            </a:r>
            <a:r>
              <a:rPr b="1" lang="ru-RU" sz="1600" strike="noStrike">
                <a:solidFill>
                  <a:srgbClr val="7030a0"/>
                </a:solidFill>
                <a:latin typeface="Times New Roman"/>
              </a:rPr>
              <a:t>I категории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600" strike="noStrike">
                <a:solidFill>
                  <a:srgbClr val="7030a0"/>
                </a:solidFill>
                <a:latin typeface="Times New Roman"/>
              </a:rPr>
              <a:t>Фильченко Светлана Владимировна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2" name="CustomShape 3"/>
          <p:cNvSpPr/>
          <p:nvPr/>
        </p:nvSpPr>
        <p:spPr>
          <a:xfrm>
            <a:off x="1043640" y="1412640"/>
            <a:ext cx="5688000" cy="19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3200" strike="noStrike">
                <a:solidFill>
                  <a:srgbClr val="002060"/>
                </a:solidFill>
                <a:latin typeface="Times New Roman"/>
                <a:ea typeface="DejaVu Sans"/>
              </a:rPr>
              <a:t>   </a:t>
            </a:r>
            <a:r>
              <a:rPr b="1" i="1" lang="ru-RU" sz="3200" strike="noStrike">
                <a:solidFill>
                  <a:srgbClr val="750b3d"/>
                </a:solidFill>
                <a:latin typeface="Times New Roman"/>
                <a:ea typeface="DejaVu Sans"/>
              </a:rPr>
              <a:t>Ручной труд в детском саду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ru-RU" sz="3200" strike="noStrike">
                <a:solidFill>
                  <a:srgbClr val="002060"/>
                </a:solidFill>
                <a:latin typeface="Times New Roman"/>
                <a:ea typeface="DejaVu Sans"/>
              </a:rPr>
              <a:t>                </a:t>
            </a:r>
            <a:endParaRPr/>
          </a:p>
        </p:txBody>
      </p:sp>
      <p:pic>
        <p:nvPicPr>
          <p:cNvPr id="93" name="Рисунок 5" descr=""/>
          <p:cNvPicPr/>
          <p:nvPr/>
        </p:nvPicPr>
        <p:blipFill>
          <a:blip r:embed="rId1"/>
          <a:stretch/>
        </p:blipFill>
        <p:spPr>
          <a:xfrm>
            <a:off x="683640" y="2493000"/>
            <a:ext cx="4175640" cy="2879640"/>
          </a:xfrm>
          <a:prstGeom prst="rect">
            <a:avLst/>
          </a:prstGeom>
          <a:ln>
            <a:noFill/>
          </a:ln>
        </p:spPr>
      </p:pic>
      <p:sp>
        <p:nvSpPr>
          <p:cNvPr id="94" name="CustomShape 4"/>
          <p:cNvSpPr/>
          <p:nvPr/>
        </p:nvSpPr>
        <p:spPr>
          <a:xfrm>
            <a:off x="2971080" y="3244320"/>
            <a:ext cx="2760840" cy="329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200" strike="noStrike">
                <a:solidFill>
                  <a:srgbClr val="003f75"/>
                </a:solidFill>
                <a:latin typeface="Times New Roman"/>
                <a:ea typeface="DejaVu Sans"/>
              </a:rPr>
              <a:t>Т. 2-35-31  Е-mail: mbdou1@yandex.ru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338400"/>
            <a:ext cx="8228880" cy="530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endParaRPr/>
          </a:p>
          <a:p>
            <a:endParaRPr/>
          </a:p>
          <a:p>
            <a:r>
              <a:rPr b="1" lang="ru-RU" sz="2200" strike="noStrike">
                <a:solidFill>
                  <a:srgbClr val="750b3d"/>
                </a:solidFill>
                <a:latin typeface="Times New Roman"/>
              </a:rPr>
              <a:t>Ручные умения развиты у детей благодаря правильно организованной систематической работе по ручному труду.  Поставленные  задачи решались  в процессе всех видов трудовой деятельности: </a:t>
            </a:r>
            <a:endParaRPr/>
          </a:p>
          <a:p>
            <a:endParaRPr/>
          </a:p>
          <a:p>
            <a:r>
              <a:rPr b="1" lang="ru-RU" sz="2200" strike="noStrike">
                <a:solidFill>
                  <a:srgbClr val="750b3d"/>
                </a:solidFill>
                <a:latin typeface="Times New Roman"/>
              </a:rPr>
              <a:t>- </a:t>
            </a:r>
            <a:r>
              <a:rPr lang="ru-RU" sz="2200" strike="noStrike">
                <a:solidFill>
                  <a:srgbClr val="750b3d"/>
                </a:solidFill>
                <a:latin typeface="Times New Roman"/>
              </a:rPr>
              <a:t>изготовления раздаточного материала для младших дошкольников;</a:t>
            </a:r>
            <a:endParaRPr/>
          </a:p>
          <a:p>
            <a:r>
              <a:rPr lang="ru-RU" sz="2200" strike="noStrike">
                <a:solidFill>
                  <a:srgbClr val="750b3d"/>
                </a:solidFill>
                <a:latin typeface="Times New Roman"/>
              </a:rPr>
              <a:t>- сбора и подготовки цветов для гербария;</a:t>
            </a:r>
            <a:endParaRPr/>
          </a:p>
          <a:p>
            <a:r>
              <a:rPr lang="ru-RU" sz="2200" strike="noStrike">
                <a:solidFill>
                  <a:srgbClr val="750b3d"/>
                </a:solidFill>
                <a:latin typeface="Times New Roman"/>
              </a:rPr>
              <a:t>- использования столовых приборов в процессе приготовления салатов;</a:t>
            </a:r>
            <a:endParaRPr/>
          </a:p>
          <a:p>
            <a:r>
              <a:rPr lang="ru-RU" sz="2200" strike="noStrike">
                <a:solidFill>
                  <a:srgbClr val="750b3d"/>
                </a:solidFill>
                <a:latin typeface="Times New Roman"/>
              </a:rPr>
              <a:t>- сбора семян цветов для рассады;</a:t>
            </a:r>
            <a:endParaRPr/>
          </a:p>
          <a:p>
            <a:r>
              <a:rPr lang="ru-RU" sz="2200" strike="noStrike">
                <a:solidFill>
                  <a:srgbClr val="750b3d"/>
                </a:solidFill>
                <a:latin typeface="Times New Roman"/>
              </a:rPr>
              <a:t>-  сортировки  разного вида природного материала, собранного для хранения;</a:t>
            </a:r>
            <a:endParaRPr/>
          </a:p>
          <a:p>
            <a:r>
              <a:rPr lang="ru-RU" sz="2200" strike="noStrike">
                <a:solidFill>
                  <a:srgbClr val="750b3d"/>
                </a:solidFill>
                <a:latin typeface="Times New Roman"/>
              </a:rPr>
              <a:t>- изготовления заготовок для дальнейшей художественной деятельности;</a:t>
            </a:r>
            <a:endParaRPr/>
          </a:p>
          <a:p>
            <a:r>
              <a:rPr lang="ru-RU" sz="2200" strike="noStrike">
                <a:solidFill>
                  <a:srgbClr val="750b3d"/>
                </a:solidFill>
                <a:latin typeface="Times New Roman"/>
              </a:rPr>
              <a:t>- изготовления атрибутов для сюжетно-ролевых игр;</a:t>
            </a:r>
            <a:endParaRPr/>
          </a:p>
          <a:p>
            <a:r>
              <a:rPr lang="ru-RU" sz="2200" strike="noStrike">
                <a:solidFill>
                  <a:srgbClr val="750b3d"/>
                </a:solidFill>
                <a:latin typeface="Times New Roman"/>
              </a:rPr>
              <a:t>- подклеивания книг, коробочек;</a:t>
            </a:r>
            <a:endParaRPr/>
          </a:p>
          <a:p>
            <a:r>
              <a:rPr lang="ru-RU" sz="2200" strike="noStrike">
                <a:solidFill>
                  <a:srgbClr val="750b3d"/>
                </a:solidFill>
                <a:latin typeface="Times New Roman"/>
              </a:rPr>
              <a:t>- обучения шитью, пришивания пуговиц.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7200" y="1008000"/>
            <a:ext cx="8228880" cy="49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b="1" i="1" lang="ru-RU" sz="2800" strike="noStrike">
                <a:solidFill>
                  <a:srgbClr val="750b3d"/>
                </a:solidFill>
                <a:latin typeface="Times New Roman"/>
              </a:rPr>
              <a:t>«Дайте детям радость труда.</a:t>
            </a:r>
            <a:endParaRPr/>
          </a:p>
          <a:p>
            <a:r>
              <a:rPr b="1" i="1" lang="ru-RU" sz="2800" strike="noStrike">
                <a:solidFill>
                  <a:srgbClr val="750b3d"/>
                </a:solidFill>
                <a:latin typeface="Times New Roman"/>
              </a:rPr>
              <a:t>Эту радость ему несут успех, осознание своей умелости и значимости выполняемой работы, возможность доставлять радость другим»</a:t>
            </a:r>
            <a:endParaRPr/>
          </a:p>
          <a:p>
            <a:r>
              <a:rPr b="1" i="1" lang="ru-RU" sz="2800" strike="noStrike">
                <a:solidFill>
                  <a:srgbClr val="750b3d"/>
                </a:solidFill>
                <a:latin typeface="Times New Roman"/>
              </a:rPr>
              <a:t>                                  </a:t>
            </a:r>
            <a:endParaRPr/>
          </a:p>
          <a:p>
            <a:r>
              <a:rPr b="1" i="1" lang="ru-RU" sz="2800" strike="noStrike">
                <a:solidFill>
                  <a:srgbClr val="750b3d"/>
                </a:solidFill>
                <a:latin typeface="Times New Roman"/>
              </a:rPr>
              <a:t>                                       </a:t>
            </a:r>
            <a:r>
              <a:rPr b="1" i="1" lang="ru-RU" sz="2800" strike="noStrike">
                <a:solidFill>
                  <a:srgbClr val="750b3d"/>
                </a:solidFill>
                <a:latin typeface="Times New Roman"/>
              </a:rPr>
              <a:t>В.А. Сухомлинский</a:t>
            </a:r>
            <a:r>
              <a:rPr b="1" lang="ru-RU" sz="6000" strike="noStrike">
                <a:solidFill>
                  <a:srgbClr val="750b3d"/>
                </a:solidFill>
                <a:latin typeface="Times New Roman"/>
              </a:rPr>
              <a:t>                       </a:t>
            </a:r>
            <a:r>
              <a:rPr b="1" lang="ru-RU" sz="4000" strike="noStrike">
                <a:solidFill>
                  <a:srgbClr val="750b3d"/>
                </a:solidFill>
                <a:latin typeface="Times New Roman"/>
              </a:rPr>
              <a:t>С</a:t>
            </a:r>
            <a:r>
              <a:rPr b="1" lang="ru-RU" sz="2700" strike="noStrike">
                <a:solidFill>
                  <a:srgbClr val="750b3d"/>
                </a:solidFill>
                <a:latin typeface="Times New Roman"/>
              </a:rPr>
              <a:t>ПАСИБО ЗА ВНИМАНИЕ</a:t>
            </a:r>
            <a:r>
              <a:rPr b="1" lang="ru-RU" sz="4400" strike="noStrike">
                <a:solidFill>
                  <a:srgbClr val="750b3d"/>
                </a:solidFill>
                <a:latin typeface="Times New Roman"/>
              </a:rPr>
              <a:t>!</a:t>
            </a:r>
            <a:endParaRPr/>
          </a:p>
          <a:p>
            <a:endParaRPr/>
          </a:p>
          <a:p>
            <a:r>
              <a:rPr b="1" lang="ru-RU" sz="1200" strike="noStrike">
                <a:solidFill>
                  <a:srgbClr val="003f75"/>
                </a:solidFill>
                <a:latin typeface="Times New Roman"/>
              </a:rPr>
              <a:t> </a:t>
            </a:r>
            <a:endParaRPr/>
          </a:p>
          <a:p>
            <a:r>
              <a:rPr b="1" lang="ru-RU" sz="1200" strike="noStrike">
                <a:solidFill>
                  <a:srgbClr val="003f75"/>
                </a:solidFill>
                <a:latin typeface="Times New Roman"/>
              </a:rPr>
              <a:t>                                                             </a:t>
            </a:r>
            <a:endParaRPr/>
          </a:p>
          <a:p>
            <a:endParaRPr/>
          </a:p>
          <a:p>
            <a:endParaRPr/>
          </a:p>
          <a:p>
            <a:r>
              <a:rPr b="1" lang="ru-RU" sz="1200" strike="noStrike">
                <a:solidFill>
                  <a:srgbClr val="003f75"/>
                </a:solidFill>
                <a:latin typeface="Times New Roman"/>
              </a:rPr>
              <a:t>                                                                    </a:t>
            </a:r>
            <a:endParaRPr/>
          </a:p>
          <a:p>
            <a:endParaRPr/>
          </a:p>
          <a:p>
            <a:r>
              <a:rPr b="1" lang="ru-RU" sz="1200" strike="noStrike">
                <a:solidFill>
                  <a:srgbClr val="003f75"/>
                </a:solidFill>
                <a:latin typeface="Times New Roman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b="1" lang="ru-RU" sz="2400" strike="noStrike">
                <a:solidFill>
                  <a:srgbClr val="750b3d"/>
                </a:solidFill>
                <a:latin typeface="Times New Roman"/>
              </a:rPr>
              <a:t>Цель: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trike="noStrike">
                <a:solidFill>
                  <a:srgbClr val="750b3d"/>
                </a:solidFill>
                <a:latin typeface="Times New Roman"/>
              </a:rPr>
              <a:t>формирование различных ручных умений и навыков в повседневной жизни дошкольников через трудовую деятельность.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357120" y="1690200"/>
            <a:ext cx="8214480" cy="411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2400" strike="noStrike">
                <a:solidFill>
                  <a:srgbClr val="750b3d"/>
                </a:solidFill>
                <a:latin typeface="Times New Roman"/>
                <a:ea typeface="DejaVu Sans"/>
              </a:rPr>
              <a:t>Задачи: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750b3d"/>
                </a:solidFill>
                <a:latin typeface="Times New Roman"/>
                <a:ea typeface="DejaVu Sans"/>
              </a:rPr>
              <a:t>-создать условия для развития необходимых умений и навыков для ручного труда; 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750b3d"/>
                </a:solidFill>
                <a:latin typeface="Times New Roman"/>
                <a:ea typeface="DejaVu Sans"/>
              </a:rPr>
              <a:t>-воспитывать дружеские чувства друг к другу, ценностное отношение к собственному труду, труду других детей и его результатам;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strike="noStrike">
                <a:solidFill>
                  <a:srgbClr val="750b3d"/>
                </a:solidFill>
                <a:latin typeface="Times New Roman"/>
                <a:ea typeface="DejaVu Sans"/>
              </a:rPr>
              <a:t>-развивать связную речь, моторные навыки у детей группы компенсирующей направленности в процессе ручного труда.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476640"/>
            <a:ext cx="8228880" cy="9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750b3d"/>
                </a:solidFill>
                <a:latin typeface="Times New Roman"/>
              </a:rPr>
              <a:t>Заготовки для сюжетно – ролевой  игры «Магазин»</a:t>
            </a:r>
            <a:endParaRPr/>
          </a:p>
        </p:txBody>
      </p:sp>
      <p:pic>
        <p:nvPicPr>
          <p:cNvPr id="98" name="Рисунок 3" descr=""/>
          <p:cNvPicPr/>
          <p:nvPr/>
        </p:nvPicPr>
        <p:blipFill>
          <a:blip r:embed="rId1"/>
          <a:stretch/>
        </p:blipFill>
        <p:spPr>
          <a:xfrm>
            <a:off x="6039000" y="2341080"/>
            <a:ext cx="2735640" cy="377748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4" descr=""/>
          <p:cNvPicPr/>
          <p:nvPr/>
        </p:nvPicPr>
        <p:blipFill>
          <a:blip r:embed="rId2"/>
          <a:stretch/>
        </p:blipFill>
        <p:spPr>
          <a:xfrm>
            <a:off x="3204000" y="1556640"/>
            <a:ext cx="2753640" cy="38484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</p:pic>
      <p:pic>
        <p:nvPicPr>
          <p:cNvPr id="100" name="Picture 3" descr=""/>
          <p:cNvPicPr/>
          <p:nvPr/>
        </p:nvPicPr>
        <p:blipFill>
          <a:blip r:embed="rId3"/>
          <a:stretch/>
        </p:blipFill>
        <p:spPr>
          <a:xfrm>
            <a:off x="179640" y="2205000"/>
            <a:ext cx="2901600" cy="391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750b3d"/>
                </a:solidFill>
                <a:latin typeface="Times New Roman"/>
              </a:rPr>
              <a:t>Учимся пользоваться столовыми приборами.</a:t>
            </a:r>
            <a:endParaRPr/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1403640" y="1700640"/>
            <a:ext cx="2879640" cy="4631760"/>
          </a:xfrm>
          <a:prstGeom prst="rect">
            <a:avLst/>
          </a:prstGeom>
          <a:ln>
            <a:noFill/>
          </a:ln>
        </p:spPr>
      </p:pic>
      <p:pic>
        <p:nvPicPr>
          <p:cNvPr id="103" name="Picture 3" descr=""/>
          <p:cNvPicPr/>
          <p:nvPr/>
        </p:nvPicPr>
        <p:blipFill>
          <a:blip r:embed="rId2"/>
          <a:stretch/>
        </p:blipFill>
        <p:spPr>
          <a:xfrm>
            <a:off x="5292000" y="1700640"/>
            <a:ext cx="2736360" cy="463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750b3d"/>
                </a:solidFill>
                <a:latin typeface="Times New Roman"/>
              </a:rPr>
              <a:t>Заготавливаем природный материал для поделок</a:t>
            </a:r>
            <a:endParaRPr/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899640" y="2287080"/>
            <a:ext cx="3211200" cy="4282200"/>
          </a:xfrm>
          <a:prstGeom prst="rect">
            <a:avLst/>
          </a:prstGeom>
          <a:ln>
            <a:noFill/>
          </a:ln>
        </p:spPr>
      </p:pic>
      <p:pic>
        <p:nvPicPr>
          <p:cNvPr id="106" name="Picture 3" descr=""/>
          <p:cNvPicPr/>
          <p:nvPr/>
        </p:nvPicPr>
        <p:blipFill>
          <a:blip r:embed="rId2"/>
          <a:stretch/>
        </p:blipFill>
        <p:spPr>
          <a:xfrm>
            <a:off x="5112000" y="2287080"/>
            <a:ext cx="3111120" cy="414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750b3d"/>
                </a:solidFill>
                <a:latin typeface="Times New Roman"/>
              </a:rPr>
              <a:t>Сортируем и правильно сохраняем, заготовленный для поделок, природный материал </a:t>
            </a:r>
            <a:endParaRPr/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827640" y="1845000"/>
            <a:ext cx="3273120" cy="4364280"/>
          </a:xfrm>
          <a:prstGeom prst="rect">
            <a:avLst/>
          </a:prstGeom>
          <a:ln>
            <a:noFill/>
          </a:ln>
        </p:spPr>
      </p:pic>
      <p:pic>
        <p:nvPicPr>
          <p:cNvPr id="109" name="Picture 4" descr=""/>
          <p:cNvPicPr/>
          <p:nvPr/>
        </p:nvPicPr>
        <p:blipFill>
          <a:blip r:embed="rId2"/>
          <a:stretch/>
        </p:blipFill>
        <p:spPr>
          <a:xfrm>
            <a:off x="5004000" y="1854720"/>
            <a:ext cx="3107160" cy="431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843640" y="836640"/>
            <a:ext cx="532800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750b3d"/>
                </a:solidFill>
                <a:latin typeface="Times New Roman"/>
              </a:rPr>
              <a:t>«Книжка заболела»</a:t>
            </a:r>
            <a:endParaRPr/>
          </a:p>
        </p:txBody>
      </p:sp>
      <p:pic>
        <p:nvPicPr>
          <p:cNvPr id="111" name="Picture 3" descr=""/>
          <p:cNvPicPr/>
          <p:nvPr/>
        </p:nvPicPr>
        <p:blipFill>
          <a:blip r:embed="rId1"/>
          <a:stretch/>
        </p:blipFill>
        <p:spPr>
          <a:xfrm>
            <a:off x="1819440" y="3861000"/>
            <a:ext cx="3743640" cy="2807640"/>
          </a:xfrm>
          <a:prstGeom prst="rect">
            <a:avLst/>
          </a:prstGeom>
          <a:ln>
            <a:noFill/>
          </a:ln>
        </p:spPr>
      </p:pic>
      <p:pic>
        <p:nvPicPr>
          <p:cNvPr id="112" name="Picture 5" descr=""/>
          <p:cNvPicPr/>
          <p:nvPr/>
        </p:nvPicPr>
        <p:blipFill>
          <a:blip r:embed="rId2"/>
          <a:stretch/>
        </p:blipFill>
        <p:spPr>
          <a:xfrm>
            <a:off x="755640" y="476640"/>
            <a:ext cx="2440080" cy="3253680"/>
          </a:xfrm>
          <a:prstGeom prst="rect">
            <a:avLst/>
          </a:prstGeom>
          <a:ln>
            <a:noFill/>
          </a:ln>
          <a:effectLst>
            <a:glow rad="88900">
              <a:schemeClr val="bg1">
                <a:alpha val="18000"/>
              </a:schemeClr>
            </a:glow>
          </a:effectLst>
        </p:spPr>
      </p:pic>
      <p:pic>
        <p:nvPicPr>
          <p:cNvPr id="113" name="Picture 12" descr=""/>
          <p:cNvPicPr/>
          <p:nvPr/>
        </p:nvPicPr>
        <p:blipFill>
          <a:blip r:embed="rId3"/>
          <a:stretch/>
        </p:blipFill>
        <p:spPr>
          <a:xfrm>
            <a:off x="5868000" y="2019600"/>
            <a:ext cx="2807640" cy="387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750b3d"/>
                </a:solidFill>
                <a:latin typeface="Times New Roman"/>
              </a:rPr>
              <a:t>Мы учимся шить</a:t>
            </a:r>
            <a:endParaRPr/>
          </a:p>
        </p:txBody>
      </p:sp>
      <p:pic>
        <p:nvPicPr>
          <p:cNvPr id="115" name="Picture 3" descr=""/>
          <p:cNvPicPr/>
          <p:nvPr/>
        </p:nvPicPr>
        <p:blipFill>
          <a:blip r:embed="rId1"/>
          <a:stretch/>
        </p:blipFill>
        <p:spPr>
          <a:xfrm>
            <a:off x="611640" y="2182680"/>
            <a:ext cx="3527640" cy="3455280"/>
          </a:xfrm>
          <a:prstGeom prst="rect">
            <a:avLst/>
          </a:prstGeom>
          <a:ln>
            <a:noFill/>
          </a:ln>
        </p:spPr>
      </p:pic>
      <p:pic>
        <p:nvPicPr>
          <p:cNvPr id="116" name="Picture 5" descr=""/>
          <p:cNvPicPr/>
          <p:nvPr/>
        </p:nvPicPr>
        <p:blipFill>
          <a:blip r:embed="rId2"/>
          <a:stretch/>
        </p:blipFill>
        <p:spPr>
          <a:xfrm>
            <a:off x="4932000" y="2565000"/>
            <a:ext cx="3537000" cy="397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0" y="476640"/>
            <a:ext cx="4114080" cy="151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750b3d"/>
                </a:solidFill>
                <a:latin typeface="Times New Roman"/>
              </a:rPr>
              <a:t>Тесная взаимосвязь с родителями</a:t>
            </a:r>
            <a:endParaRPr/>
          </a:p>
        </p:txBody>
      </p:sp>
      <p:pic>
        <p:nvPicPr>
          <p:cNvPr id="118" name="Рисунок 2" descr=""/>
          <p:cNvPicPr/>
          <p:nvPr/>
        </p:nvPicPr>
        <p:blipFill>
          <a:blip r:embed="rId1"/>
          <a:stretch/>
        </p:blipFill>
        <p:spPr>
          <a:xfrm>
            <a:off x="4571280" y="2277000"/>
            <a:ext cx="4175640" cy="422640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3" descr=""/>
          <p:cNvPicPr/>
          <p:nvPr/>
        </p:nvPicPr>
        <p:blipFill>
          <a:blip r:embed="rId2"/>
          <a:stretch/>
        </p:blipFill>
        <p:spPr>
          <a:xfrm>
            <a:off x="1115640" y="3645000"/>
            <a:ext cx="2375640" cy="2971440"/>
          </a:xfrm>
          <a:prstGeom prst="rect">
            <a:avLst/>
          </a:prstGeom>
          <a:ln>
            <a:noFill/>
          </a:ln>
        </p:spPr>
      </p:pic>
      <p:pic>
        <p:nvPicPr>
          <p:cNvPr id="120" name="Рисунок 5" descr=""/>
          <p:cNvPicPr/>
          <p:nvPr/>
        </p:nvPicPr>
        <p:blipFill>
          <a:blip r:embed="rId3"/>
          <a:stretch/>
        </p:blipFill>
        <p:spPr>
          <a:xfrm>
            <a:off x="349200" y="764640"/>
            <a:ext cx="3646800" cy="273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1249</TotalTime>
  <Application>LibreOffice/4.4.0.3$Windows_x86 LibreOffice_project/de093506bcdc5fafd9023ee680b8c60e3e0645d7</Application>
  <Paragraphs>35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2021-08-25T12:38:13Z</dcterms:created>
  <dc:creator>User</dc:creator>
  <dc:language>ru-RU</dc:language>
  <dcterms:modified xsi:type="dcterms:W3CDTF">2021-08-30T09:45:30Z</dcterms:modified>
  <cp:revision>38</cp:revision>
  <dc:title>Муниципальное бюджетное дошкольное образовательное учреждение   Курагинский детский сад №1 "Красная шапочка"  комбинированного вида.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